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3" r:id="rId4"/>
    <p:sldId id="257" r:id="rId5"/>
    <p:sldId id="265" r:id="rId6"/>
    <p:sldId id="264" r:id="rId7"/>
    <p:sldId id="258" r:id="rId8"/>
    <p:sldId id="266" r:id="rId9"/>
    <p:sldId id="268" r:id="rId10"/>
    <p:sldId id="269" r:id="rId11"/>
    <p:sldId id="278" r:id="rId12"/>
    <p:sldId id="284" r:id="rId13"/>
    <p:sldId id="279" r:id="rId14"/>
    <p:sldId id="280" r:id="rId15"/>
    <p:sldId id="281" r:id="rId16"/>
    <p:sldId id="274" r:id="rId17"/>
    <p:sldId id="275" r:id="rId18"/>
    <p:sldId id="276" r:id="rId19"/>
    <p:sldId id="277" r:id="rId20"/>
    <p:sldId id="282" r:id="rId21"/>
    <p:sldId id="283" r:id="rId22"/>
    <p:sldId id="285" r:id="rId23"/>
    <p:sldId id="289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A75DF0-6ECB-0742-A480-4B6DD2CAE5D7}" v="170" dt="2023-04-11T14:48:00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6"/>
    <p:restoredTop sz="96327"/>
  </p:normalViewPr>
  <p:slideViewPr>
    <p:cSldViewPr snapToGrid="0">
      <p:cViewPr varScale="1">
        <p:scale>
          <a:sx n="151" d="100"/>
          <a:sy n="151" d="100"/>
        </p:scale>
        <p:origin x="-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9EE18-ADAE-604C-A9CD-D90009785E1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24278-1F87-C247-9AAE-749EBAB2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4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02372a6c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02372a6c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02372a6c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02372a6c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drop the gif?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02372a6c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02372a6c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66bb60fa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66bb60fa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mention Reka and Hans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66bb60fa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66bb60fa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a-b together, c below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6cd77de3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6cd77de3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75d36b68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75d36b68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44C7-B9B1-2964-E548-BF9DFBECC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E0C47-F39C-DD5F-9243-C985AD721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8C1B8-8D14-D021-0234-0AFF2423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4AF0E-361D-4EDC-306C-C9C8D256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C931F-D9E4-3435-9DF3-CC27C019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2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DED6-8EB4-F1FB-9111-DC87FE67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D95B2-9416-67B3-43A2-3B2600662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F6DA4-D86C-F538-E120-326A23CB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80498-A7D4-D86E-A423-DA2C67B4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F0466-0542-D41B-AD8D-0DF7AC61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2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B68F8-9E09-42F7-755C-51967E15D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B3D10-28FB-00CA-0B1B-A46CE1CB1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37FB-9C5B-C4A9-32A7-B8798E2D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7DE78-8E8C-45C9-F2AD-60C53615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B9BDC-4003-7F5F-9BFD-3FB36816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97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94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72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95371"/>
            <a:ext cx="731600" cy="369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5689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CE4B-1753-D573-EA17-350EDE96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F13B6-C30F-7923-0490-2111910BE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07A15-9026-EA7A-060C-B3B2DFCF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39684-D87C-2FAE-3A55-C439B49E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8ED75-226F-1B8A-453F-095410B5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61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CFA2-AF18-97E3-08B0-3F6EAD73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3A598-D45B-F95C-F4BE-DE76AB81C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BCF3A-3360-0FAB-C21B-F0A776FA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E38C-791B-999B-CB27-DF964370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4011D-671B-675A-FEAE-915D5B60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8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A22C-4AD1-F91A-3E0C-7511CA6A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E4B9C-5CEF-5A3C-99FD-EB341B391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37D9F-93C4-AB94-1B23-57E406CBC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657EF-192F-A960-E392-44F45B63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1C5FC-C810-F7D1-4617-EC0640FA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1611-1C5C-F5DA-958B-29A150CF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7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8E54-9385-8A9B-D2EA-9958B40D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661B3-21D7-CB58-D235-C90D847DA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FDF29-D063-5C21-5418-4C5116809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B3703-BED2-BEDB-5C23-D82F506BC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12F3C-41CD-C984-1B66-5B30E5CC7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E631B1-4E7B-2A94-6E50-DEAFE533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85F70-AAB5-AF00-D4F3-D0B4CBAE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11598-4098-7BB4-7907-232F6F96D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2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82C1-F902-75B5-A4E5-7D901FBB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954F2-9274-1E90-5974-54645C91C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C9D0C-266F-0A68-82E5-0C2A9D2B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4FE29-C230-DE60-D556-02B3968C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6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F32867-ACF5-2A9B-9E79-20862786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9BB3D-2BD1-211E-AB59-3827D619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93BEA-6B03-729B-79D3-B9E5BA3A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9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E4D7-D5F5-B628-3CC8-799C76C0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7EFAC-1841-AE7B-048A-0BA90EB88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CDF71-0556-D46D-5CF9-433CB8FA1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74FF7-7F06-799A-CDDB-2D329508E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79972-3546-9202-F5C7-43A841B9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87513-FA63-01E4-2B07-E26D9E9A6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5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F11F-83FE-D7F2-6FB4-AF5747E4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9BAF0-0587-72CF-4A83-199F02EF6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DE4A0-A428-4EE3-9830-B358B5D26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60BA8-ABB5-1D99-26B8-B6F18B6D9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E9520-B55B-FD88-C96C-ACFC8748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C9E10-0CEB-3B59-7D5F-71809991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7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9333A-702A-DD2F-CE81-FC98EED4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99619-2D70-60FF-91F0-44C6E5078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44588-1EB6-937B-7BD3-56802A9F9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058B-BCFE-8D49-B6F4-217EA73FA90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34D2-5DEB-93F2-C66B-6AA608307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C052B-9D11-681F-570E-5A1B875FC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98475-6F3B-E841-B78D-9FD6D4723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2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gdc.cancer.gov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1156-906F-3334-285C-DB3BAE957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Generation Methods for Model 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4A55C-F3AC-BEDA-9E3F-2C7B04F1E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20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Cancer Systems Biology</a:t>
            </a:r>
          </a:p>
          <a:p>
            <a:r>
              <a:rPr lang="en-US" dirty="0"/>
              <a:t>Apr 11, 2023</a:t>
            </a:r>
          </a:p>
          <a:p>
            <a:endParaRPr lang="en-US" dirty="0"/>
          </a:p>
          <a:p>
            <a:r>
              <a:rPr lang="en-US" dirty="0"/>
              <a:t>Bryan Glazer </a:t>
            </a:r>
          </a:p>
          <a:p>
            <a:r>
              <a:rPr lang="en-US" dirty="0"/>
              <a:t>Biomedical Informatics</a:t>
            </a:r>
          </a:p>
          <a:p>
            <a:r>
              <a:rPr lang="en-US" dirty="0" err="1"/>
              <a:t>Quaranta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414471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86570D-40EC-57E8-E859-ECA992621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3" r="5477"/>
          <a:stretch/>
        </p:blipFill>
        <p:spPr>
          <a:xfrm>
            <a:off x="7559419" y="3406280"/>
            <a:ext cx="4577681" cy="34244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856D3-CC36-8D91-DBCF-B206B8899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3050"/>
            <a:ext cx="6489441" cy="4497453"/>
          </a:xfrm>
        </p:spPr>
        <p:txBody>
          <a:bodyPr>
            <a:normAutofit fontScale="85000" lnSpcReduction="10000"/>
          </a:bodyPr>
          <a:lstStyle/>
          <a:p>
            <a:pPr marL="514350" indent="-5143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Slack-Lato"/>
              </a:rPr>
              <a:t>Apply </a:t>
            </a:r>
            <a:r>
              <a:rPr lang="en-US" b="0" i="0" dirty="0" err="1">
                <a:effectLst/>
                <a:latin typeface="Slack-Lato"/>
              </a:rPr>
              <a:t>ARACNe</a:t>
            </a:r>
            <a:r>
              <a:rPr lang="en-US" b="0" i="0" dirty="0">
                <a:effectLst/>
                <a:latin typeface="Slack-Lato"/>
              </a:rPr>
              <a:t> to subtype samples from TCGA  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Slack-Lato"/>
              </a:rPr>
              <a:t>Label transcription factor genes using Gene Ontology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Slack-Lato"/>
              </a:rPr>
              <a:t>VIPER - infer the activity of the transcription factors from expression of their “targets”. 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Slack-Lato"/>
              </a:rPr>
              <a:t>Look “upstream” of the transcription factors to identify genetic variants that alter the activity of transcription factors. 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Slack-Lato"/>
              </a:rPr>
              <a:t>DIGGIT algorithm, comprised of the MARINA, MINDY, and </a:t>
            </a:r>
            <a:r>
              <a:rPr lang="en-US" b="0" i="0" dirty="0" err="1">
                <a:effectLst/>
                <a:latin typeface="Slack-Lato"/>
              </a:rPr>
              <a:t>aQTL</a:t>
            </a:r>
            <a:r>
              <a:rPr lang="en-US" b="0" i="0" dirty="0">
                <a:effectLst/>
                <a:latin typeface="Slack-Lato"/>
              </a:rPr>
              <a:t> algorithms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CA01F-4B9C-69B1-675C-AD35839D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312"/>
            <a:ext cx="6439678" cy="132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C76018-0B4B-BF10-EE88-068190377E13}"/>
              </a:ext>
            </a:extLst>
          </p:cNvPr>
          <p:cNvSpPr txBox="1"/>
          <p:nvPr/>
        </p:nvSpPr>
        <p:spPr>
          <a:xfrm>
            <a:off x="863082" y="140581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Arial" panose="020B0604020202020204" pitchFamily="34" charset="0"/>
              </a:rPr>
              <a:t>https://</a:t>
            </a:r>
            <a:r>
              <a:rPr lang="en-US" sz="1100" dirty="0" err="1">
                <a:effectLst/>
                <a:latin typeface="Arial" panose="020B0604020202020204" pitchFamily="34" charset="0"/>
              </a:rPr>
              <a:t>doi.org</a:t>
            </a:r>
            <a:r>
              <a:rPr lang="en-US" sz="1100" dirty="0">
                <a:effectLst/>
                <a:latin typeface="Arial" panose="020B0604020202020204" pitchFamily="34" charset="0"/>
              </a:rPr>
              <a:t>/10.1016/j.cell.2020.11.045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4EB75-93A4-11EA-DFA3-D8F69A842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666" y="0"/>
            <a:ext cx="3469380" cy="34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8EDC-95AC-EC0C-E5D2-6787D7C1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21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  <p:pic>
        <p:nvPicPr>
          <p:cNvPr id="4" name="Screen Recording 2023-04-10 at 10.20.29 PM.mov">
            <a:hlinkClick r:id="" action="ppaction://media"/>
            <a:extLst>
              <a:ext uri="{FF2B5EF4-FFF2-40B4-BE49-F238E27FC236}">
                <a16:creationId xmlns:a16="http://schemas.microsoft.com/office/drawing/2014/main" id="{7CFB5257-6881-0989-B69F-7D6CB6781D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727938"/>
            <a:ext cx="12214876" cy="31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6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AB0F56-B806-38EB-E4BF-3E276263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" y="768050"/>
            <a:ext cx="7410063" cy="8990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9AE5-73DC-748F-7A0B-BF9303CF2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567" y="10080"/>
            <a:ext cx="4202725" cy="67622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Executable model</a:t>
            </a:r>
          </a:p>
          <a:p>
            <a:pPr>
              <a:buFontTx/>
              <a:buChar char="-"/>
            </a:pPr>
            <a:r>
              <a:rPr lang="en-US" dirty="0"/>
              <a:t>Nodes </a:t>
            </a:r>
          </a:p>
          <a:p>
            <a:pPr>
              <a:buFontTx/>
              <a:buChar char="-"/>
            </a:pPr>
            <a:r>
              <a:rPr lang="en-US" dirty="0"/>
              <a:t>States associated with nodes</a:t>
            </a:r>
          </a:p>
          <a:p>
            <a:pPr>
              <a:buFontTx/>
              <a:buChar char="-"/>
            </a:pPr>
            <a:r>
              <a:rPr lang="en-US" dirty="0"/>
              <a:t>Interactions</a:t>
            </a:r>
          </a:p>
          <a:p>
            <a:pPr>
              <a:buFontTx/>
              <a:buChar char="-"/>
            </a:pPr>
            <a:r>
              <a:rPr lang="en-US" dirty="0"/>
              <a:t>Rules associated with those interactions</a:t>
            </a:r>
          </a:p>
          <a:p>
            <a:pPr>
              <a:buFontTx/>
              <a:buChar char="-"/>
            </a:pPr>
            <a:r>
              <a:rPr lang="en-US" dirty="0"/>
              <a:t>Simulate/execute to observe state changes according to interaction rules</a:t>
            </a:r>
          </a:p>
          <a:p>
            <a:pPr>
              <a:buFontTx/>
              <a:buChar char="-"/>
            </a:pPr>
            <a:r>
              <a:rPr lang="en-US" dirty="0"/>
              <a:t>Discrete, qualitative, multiscale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35A90-AB24-1339-5E05-B9713110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" y="1501470"/>
            <a:ext cx="7772400" cy="1105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452802-4158-E6DB-0EA7-1318EA8168B2}"/>
              </a:ext>
            </a:extLst>
          </p:cNvPr>
          <p:cNvSpPr txBox="1"/>
          <p:nvPr/>
        </p:nvSpPr>
        <p:spPr>
          <a:xfrm>
            <a:off x="35168" y="2606550"/>
            <a:ext cx="60974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Arial" panose="020B0604020202020204" pitchFamily="34" charset="0"/>
              </a:rPr>
              <a:t>doi:10.1038/nbt1356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F0F97-BB2E-3D3D-A303-38F88119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388"/>
            <a:ext cx="7772400" cy="21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79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800" cy="8555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ctr"/>
            <a:r>
              <a:rPr lang="en"/>
              <a:t>MC-Boomer Workflow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6355"/>
            <a:ext cx="12192000" cy="6138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415600" y="2644840"/>
            <a:ext cx="6836800" cy="283932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sz="2133" dirty="0"/>
              <a:t>Simple model of molecular interactions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Each species (molecule) is on (1) or off (0)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Boolean logic update rule determines next state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Eventually reaches stable/cyclic attractor 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r>
              <a:rPr lang="en" sz="2133" dirty="0"/>
              <a:t>No parameters - easy to build</a:t>
            </a:r>
            <a:endParaRPr sz="2133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133" dirty="0"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415600" y="1794007"/>
            <a:ext cx="11360800" cy="8555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r>
              <a:rPr lang="en" dirty="0"/>
              <a:t>Boolean Models</a:t>
            </a:r>
            <a:endParaRPr dirty="0"/>
          </a:p>
        </p:txBody>
      </p:sp>
      <p:grpSp>
        <p:nvGrpSpPr>
          <p:cNvPr id="88" name="Google Shape;88;p18"/>
          <p:cNvGrpSpPr/>
          <p:nvPr/>
        </p:nvGrpSpPr>
        <p:grpSpPr>
          <a:xfrm>
            <a:off x="7160460" y="1833682"/>
            <a:ext cx="4860545" cy="2880695"/>
            <a:chOff x="3776425" y="1434225"/>
            <a:chExt cx="5218910" cy="2899250"/>
          </a:xfrm>
        </p:grpSpPr>
        <p:pic>
          <p:nvPicPr>
            <p:cNvPr id="89" name="Google Shape;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6425" y="1581450"/>
              <a:ext cx="5218910" cy="275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8"/>
            <p:cNvSpPr/>
            <p:nvPr/>
          </p:nvSpPr>
          <p:spPr>
            <a:xfrm>
              <a:off x="3777925" y="1434225"/>
              <a:ext cx="503700" cy="61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973675" y="1516675"/>
              <a:ext cx="503700" cy="61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93900" y="4596934"/>
            <a:ext cx="11061200" cy="24129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/>
              <a:t>Model creation as a one player game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Each “move” adds interaction to model’s update rules and branch to search tree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Upper Confidence Bound (UCB) balances exploration vs exploitation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0" y="0"/>
            <a:ext cx="9565787" cy="429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567" y="4112133"/>
            <a:ext cx="1652933" cy="59506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9618367" y="1541284"/>
            <a:ext cx="2460800" cy="148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933" b="1" i="1">
                <a:solidFill>
                  <a:schemeClr val="dk2"/>
                </a:solidFill>
              </a:rPr>
              <a:t>Monte Carlo Tree Search </a:t>
            </a:r>
            <a:endParaRPr sz="2933" b="1" i="1">
              <a:solidFill>
                <a:schemeClr val="dk2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333" y="2100563"/>
            <a:ext cx="674268" cy="2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1701" y="2100567"/>
            <a:ext cx="659567" cy="2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5993933" y="4181933"/>
            <a:ext cx="10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Roboto Mono Light"/>
                <a:ea typeface="Roboto Mono Light"/>
                <a:cs typeface="Roboto Mono Light"/>
                <a:sym typeface="Roboto Mono Light"/>
              </a:rPr>
              <a:t>UCB</a:t>
            </a:r>
            <a:r>
              <a:rPr lang="en" sz="667"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en" sz="2400">
                <a:latin typeface="Roboto Mono Light"/>
                <a:ea typeface="Roboto Mono Light"/>
                <a:cs typeface="Roboto Mono Light"/>
                <a:sym typeface="Roboto Mono Light"/>
              </a:rPr>
              <a:t>=</a:t>
            </a:r>
            <a:endParaRPr sz="24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8499433" y="4204451"/>
            <a:ext cx="2095600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1333">
                <a:latin typeface="Roboto Mono Light"/>
                <a:ea typeface="Roboto Mono Light"/>
                <a:cs typeface="Roboto Mono Light"/>
                <a:sym typeface="Roboto Mono Light"/>
              </a:rPr>
              <a:t>v</a:t>
            </a:r>
            <a:r>
              <a:rPr lang="en" sz="1333" baseline="-25000">
                <a:latin typeface="Roboto Mono Light"/>
                <a:ea typeface="Roboto Mono Light"/>
                <a:cs typeface="Roboto Mono Light"/>
                <a:sym typeface="Roboto Mono Light"/>
              </a:rPr>
              <a:t>i </a:t>
            </a:r>
            <a:r>
              <a:rPr lang="en" sz="1333">
                <a:latin typeface="Roboto Mono Light"/>
                <a:ea typeface="Roboto Mono Light"/>
                <a:cs typeface="Roboto Mono Light"/>
                <a:sym typeface="Roboto Mono Light"/>
              </a:rPr>
              <a:t>= avg score</a:t>
            </a:r>
            <a:endParaRPr sz="1333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r>
              <a:rPr lang="en" sz="1333">
                <a:latin typeface="Roboto Mono Light"/>
                <a:ea typeface="Roboto Mono Light"/>
                <a:cs typeface="Roboto Mono Light"/>
                <a:sym typeface="Roboto Mono Light"/>
              </a:rPr>
              <a:t>n</a:t>
            </a:r>
            <a:r>
              <a:rPr lang="en" sz="1333" baseline="-25000">
                <a:latin typeface="Roboto Mono Light"/>
                <a:ea typeface="Roboto Mono Light"/>
                <a:cs typeface="Roboto Mono Light"/>
                <a:sym typeface="Roboto Mono Light"/>
              </a:rPr>
              <a:t>i </a:t>
            </a:r>
            <a:r>
              <a:rPr lang="en" sz="1333">
                <a:latin typeface="Roboto Mono Light"/>
                <a:ea typeface="Roboto Mono Light"/>
                <a:cs typeface="Roboto Mono Light"/>
                <a:sym typeface="Roboto Mono Light"/>
              </a:rPr>
              <a:t>= visits</a:t>
            </a:r>
            <a:endParaRPr sz="1333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6999600" cy="146497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r>
              <a:rPr lang="en"/>
              <a:t>MC-Boomer for the Segment Polarity Network (SPN)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15600" y="2044634"/>
            <a:ext cx="7034800" cy="31885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/>
              <a:t>SPN - key developmental circuit in </a:t>
            </a:r>
            <a:r>
              <a:rPr lang="en" i="1"/>
              <a:t>drosophila</a:t>
            </a:r>
            <a:r>
              <a:rPr lang="en"/>
              <a:t>, controls body segment borders and polarity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Multi-cellular model with multiple experimental conditions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Can MC-Boomer find models with same behavior/structure as hand-crafted model?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366" y="124167"/>
            <a:ext cx="3651901" cy="218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67" y="2504968"/>
            <a:ext cx="4709700" cy="384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7415167" y="6282141"/>
            <a:ext cx="436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/>
              <a:t>Albert and Othmer, J Theor. Biol., 2003, https://doi.org/10.1016/s0022-5193(03)00035-3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498800" cy="8555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r>
              <a:rPr lang="en"/>
              <a:t>MC-Boomer gener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8417200" cy="42739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dirty="0"/>
              <a:t>MC-Boomer generated &gt;200k models with correct behavior 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Found models with 11/15 interactions in reference</a:t>
            </a:r>
            <a:endParaRPr dirty="0"/>
          </a:p>
          <a:p>
            <a:r>
              <a:rPr lang="en" dirty="0"/>
              <a:t>Computed distances between models</a:t>
            </a:r>
            <a:endParaRPr dirty="0"/>
          </a:p>
          <a:p>
            <a:pPr lvl="1"/>
            <a:r>
              <a:rPr lang="en" dirty="0"/>
              <a:t>Jaccard similarity on interaction sets</a:t>
            </a:r>
            <a:endParaRPr dirty="0"/>
          </a:p>
          <a:p>
            <a:r>
              <a:rPr lang="en" dirty="0"/>
              <a:t>Reduced dimensionality with UMAP, clustered with DBSCAN</a:t>
            </a:r>
            <a:endParaRPr dirty="0"/>
          </a:p>
          <a:p>
            <a:r>
              <a:rPr lang="en" dirty="0"/>
              <a:t>Identified 11 model clusters</a:t>
            </a:r>
            <a:endParaRPr dirty="0"/>
          </a:p>
          <a:p>
            <a:r>
              <a:rPr lang="en" dirty="0"/>
              <a:t>Computed motif prevalence across all clusters, identified motifs unique to a single cluster</a:t>
            </a:r>
            <a:endParaRPr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828" y="2540001"/>
            <a:ext cx="3591174" cy="345635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9128767" y="1828801"/>
            <a:ext cx="1897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Model clusters - UMAP projection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415600" y="491768"/>
            <a:ext cx="11360800" cy="8555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r>
              <a:rPr lang="en"/>
              <a:t>Motif Analysis of Segment Polarity Network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l="-414" t="320" r="6296" b="-319"/>
          <a:stretch/>
        </p:blipFill>
        <p:spPr>
          <a:xfrm>
            <a:off x="1041301" y="2603234"/>
            <a:ext cx="9221199" cy="304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2152200" y="1582568"/>
            <a:ext cx="7251200" cy="9439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267"/>
              <a:t>Identify motifs, knock them out, resimulate, compare behavior to original</a:t>
            </a:r>
            <a:endParaRPr sz="2267"/>
          </a:p>
        </p:txBody>
      </p:sp>
      <p:sp>
        <p:nvSpPr>
          <p:cNvPr id="117" name="Google Shape;117;p20"/>
          <p:cNvSpPr txBox="1"/>
          <p:nvPr/>
        </p:nvSpPr>
        <p:spPr>
          <a:xfrm>
            <a:off x="2501467" y="5588034"/>
            <a:ext cx="4967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u="sng"/>
              <a:t>Motifs from cluster 7</a:t>
            </a:r>
            <a:endParaRPr sz="2400" i="1" u="sng"/>
          </a:p>
          <a:p>
            <a:r>
              <a:rPr lang="en" sz="2400"/>
              <a:t>Left   - controls system behavior</a:t>
            </a:r>
            <a:endParaRPr sz="2400"/>
          </a:p>
          <a:p>
            <a:r>
              <a:rPr lang="en" sz="2400"/>
              <a:t>Right - does not affect behavior</a:t>
            </a:r>
            <a:endParaRPr sz="2400"/>
          </a:p>
        </p:txBody>
      </p:sp>
      <p:sp>
        <p:nvSpPr>
          <p:cNvPr id="118" name="Google Shape;118;p20"/>
          <p:cNvSpPr/>
          <p:nvPr/>
        </p:nvSpPr>
        <p:spPr>
          <a:xfrm flipH="1">
            <a:off x="7240033" y="2505933"/>
            <a:ext cx="12800" cy="431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" name="Google Shape;119;p20"/>
          <p:cNvSpPr txBox="1"/>
          <p:nvPr/>
        </p:nvSpPr>
        <p:spPr>
          <a:xfrm>
            <a:off x="7320767" y="5588034"/>
            <a:ext cx="259640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u="sng"/>
              <a:t>Motif from cluster 8</a:t>
            </a:r>
            <a:endParaRPr sz="2400" i="1" u="sng"/>
          </a:p>
          <a:p>
            <a:r>
              <a:rPr lang="en" sz="2400"/>
              <a:t>Highlights mechanism distinct from cluster 7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l="5995" r="58465"/>
          <a:stretch/>
        </p:blipFill>
        <p:spPr>
          <a:xfrm>
            <a:off x="6767034" y="2122501"/>
            <a:ext cx="2273065" cy="416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8555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r>
              <a:rPr lang="en"/>
              <a:t>An alternative hypothesis for Cubitus Interruptus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314000" y="1943034"/>
            <a:ext cx="6396400" cy="24129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b="1" i="1"/>
              <a:t>CI</a:t>
            </a:r>
            <a:r>
              <a:rPr lang="en"/>
              <a:t> = cubitus interruptus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Has an activating </a:t>
            </a:r>
            <a:r>
              <a:rPr lang="en" b="1" i="1"/>
              <a:t>CIA</a:t>
            </a:r>
            <a:r>
              <a:rPr lang="en"/>
              <a:t> and inhibiting </a:t>
            </a:r>
            <a:r>
              <a:rPr lang="en" b="1" i="1"/>
              <a:t>CIR </a:t>
            </a:r>
            <a:r>
              <a:rPr lang="en"/>
              <a:t>form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CIR</a:t>
            </a:r>
            <a:r>
              <a:rPr lang="en" b="1" i="1"/>
              <a:t> </a:t>
            </a:r>
            <a:r>
              <a:rPr lang="en"/>
              <a:t>is a cleaved form of CI</a:t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7210133" y="1714500"/>
            <a:ext cx="206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i="1" u="sng"/>
              <a:t>Reference</a:t>
            </a:r>
            <a:endParaRPr sz="2400" b="1" i="1" u="sng"/>
          </a:p>
        </p:txBody>
      </p:sp>
      <p:sp>
        <p:nvSpPr>
          <p:cNvPr id="128" name="Google Shape;128;p21"/>
          <p:cNvSpPr txBox="1"/>
          <p:nvPr/>
        </p:nvSpPr>
        <p:spPr>
          <a:xfrm>
            <a:off x="10156533" y="1714501"/>
            <a:ext cx="206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i="1" u="sng"/>
              <a:t>MC-Boomer</a:t>
            </a:r>
            <a:endParaRPr sz="2400" b="1" i="1" u="sng"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l="50829" r="10146"/>
          <a:stretch/>
        </p:blipFill>
        <p:spPr>
          <a:xfrm>
            <a:off x="9634533" y="2122501"/>
            <a:ext cx="2496033" cy="416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294000" y="4183800"/>
            <a:ext cx="6436400" cy="150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400" b="1" i="1">
                <a:solidFill>
                  <a:schemeClr val="dk2"/>
                </a:solidFill>
              </a:rPr>
              <a:t>Maybe CIR cleavage inactivates CIA?</a:t>
            </a:r>
            <a:endParaRPr sz="2400" b="1" i="1">
              <a:solidFill>
                <a:schemeClr val="dk2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" sz="2400">
                <a:solidFill>
                  <a:schemeClr val="dk2"/>
                </a:solidFill>
              </a:rPr>
              <a:t>Same behavior, different mechanism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3433-9B4E-4E31-2D8C-9CDDDC19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36" y="365125"/>
            <a:ext cx="10515600" cy="1325563"/>
          </a:xfrm>
        </p:spPr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3A388-8888-B2B7-4E47-9E62FE971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36" y="1825625"/>
            <a:ext cx="10515600" cy="4351338"/>
          </a:xfrm>
        </p:spPr>
        <p:txBody>
          <a:bodyPr/>
          <a:lstStyle/>
          <a:p>
            <a:r>
              <a:rPr lang="en-US" dirty="0"/>
              <a:t>Explain a few popular </a:t>
            </a:r>
            <a:r>
              <a:rPr lang="en-US" b="1" i="1" dirty="0"/>
              <a:t>network reconstruction algorithms</a:t>
            </a:r>
          </a:p>
          <a:p>
            <a:r>
              <a:rPr lang="en-US" dirty="0"/>
              <a:t>Show some interesting </a:t>
            </a:r>
            <a:r>
              <a:rPr lang="en-US" b="1" i="1" dirty="0"/>
              <a:t>applications in cancer</a:t>
            </a:r>
          </a:p>
          <a:p>
            <a:r>
              <a:rPr lang="en-US" dirty="0"/>
              <a:t>What are some </a:t>
            </a:r>
            <a:r>
              <a:rPr lang="en-US" b="1" i="1" dirty="0"/>
              <a:t>shortcomings of network analysis?</a:t>
            </a:r>
          </a:p>
          <a:p>
            <a:r>
              <a:rPr lang="en-US" dirty="0"/>
              <a:t>Talk about </a:t>
            </a:r>
            <a:r>
              <a:rPr lang="en-US" b="1" i="1" dirty="0"/>
              <a:t>executable models</a:t>
            </a:r>
            <a:r>
              <a:rPr lang="en-US" dirty="0"/>
              <a:t> of signaling</a:t>
            </a:r>
          </a:p>
          <a:p>
            <a:r>
              <a:rPr lang="en-US" dirty="0"/>
              <a:t>Show some </a:t>
            </a:r>
            <a:r>
              <a:rPr lang="en-US" b="1" i="1" dirty="0"/>
              <a:t>cutting-edge methods </a:t>
            </a:r>
            <a:r>
              <a:rPr lang="en-US" dirty="0"/>
              <a:t>for modeling cancer</a:t>
            </a:r>
          </a:p>
          <a:p>
            <a:endParaRPr lang="en-US" dirty="0"/>
          </a:p>
        </p:txBody>
      </p:sp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FBB37943-522B-9F0B-1893-A34BB1F426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7926"/>
          <a:stretch/>
        </p:blipFill>
        <p:spPr>
          <a:xfrm>
            <a:off x="9574822" y="0"/>
            <a:ext cx="268740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394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824E-9B73-1865-88EA-39484E3F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830684"/>
            <a:ext cx="11360800" cy="794033"/>
          </a:xfrm>
        </p:spPr>
        <p:txBody>
          <a:bodyPr/>
          <a:lstStyle/>
          <a:p>
            <a:pPr algn="ctr"/>
            <a:r>
              <a:rPr lang="en-US" dirty="0"/>
              <a:t>Brief pause for questions</a:t>
            </a:r>
          </a:p>
        </p:txBody>
      </p:sp>
      <p:pic>
        <p:nvPicPr>
          <p:cNvPr id="4" name="Screen Recording 2023-04-11 at 8.57.24 AM">
            <a:hlinkClick r:id="" action="ppaction://media"/>
            <a:extLst>
              <a:ext uri="{FF2B5EF4-FFF2-40B4-BE49-F238E27FC236}">
                <a16:creationId xmlns:a16="http://schemas.microsoft.com/office/drawing/2014/main" id="{ABC3DB1B-2967-35DD-395F-A1A69570C7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38688"/>
            <a:ext cx="12192000" cy="211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9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3D61-5DD4-04F9-48B0-848A9EBC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edge methods for ODE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07A22-46AB-5982-9C96-E5ABDB3A3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3674822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ODE Modeling has three (broad) phases</a:t>
            </a:r>
          </a:p>
          <a:p>
            <a:r>
              <a:rPr lang="en-US" dirty="0"/>
              <a:t>Construction</a:t>
            </a:r>
          </a:p>
          <a:p>
            <a:r>
              <a:rPr lang="en-US" dirty="0"/>
              <a:t>Parameterization</a:t>
            </a:r>
          </a:p>
          <a:p>
            <a:r>
              <a:rPr lang="en-US" dirty="0"/>
              <a:t>Simulation/analysis</a:t>
            </a:r>
          </a:p>
          <a:p>
            <a:endParaRPr lang="en-US" dirty="0"/>
          </a:p>
          <a:p>
            <a:endParaRPr lang="en-US" dirty="0"/>
          </a:p>
          <a:p>
            <a:pPr marL="152396" indent="0">
              <a:buNone/>
            </a:pPr>
            <a:r>
              <a:rPr lang="en-US" dirty="0"/>
              <a:t>Each of these phases can by assisted by </a:t>
            </a:r>
            <a:r>
              <a:rPr lang="en-US" b="1" i="1" dirty="0"/>
              <a:t>machine learning</a:t>
            </a:r>
          </a:p>
          <a:p>
            <a:pPr marL="152396" indent="0">
              <a:buNone/>
            </a:pPr>
            <a:endParaRPr lang="en-US" b="1" i="1" dirty="0"/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1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C9BF-58C4-6C21-5BF8-9C792D00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89B83-195D-EABC-7EBC-2EA0292C8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3453223"/>
          </a:xfrm>
        </p:spPr>
        <p:txBody>
          <a:bodyPr/>
          <a:lstStyle/>
          <a:p>
            <a:r>
              <a:rPr lang="en-US" dirty="0"/>
              <a:t>Are the robots going to take my job?</a:t>
            </a:r>
          </a:p>
          <a:p>
            <a:endParaRPr lang="en-US" dirty="0"/>
          </a:p>
          <a:p>
            <a:r>
              <a:rPr lang="en-US" dirty="0"/>
              <a:t>I honestly don’t know </a:t>
            </a:r>
          </a:p>
          <a:p>
            <a:endParaRPr lang="en-US" dirty="0"/>
          </a:p>
          <a:p>
            <a:r>
              <a:rPr lang="en-US" dirty="0"/>
              <a:t>So, let’s try out </a:t>
            </a:r>
            <a:r>
              <a:rPr lang="en-US" dirty="0" err="1"/>
              <a:t>ChatGPT</a:t>
            </a:r>
            <a:r>
              <a:rPr lang="en-US" dirty="0"/>
              <a:t> for a couple tasks</a:t>
            </a:r>
          </a:p>
          <a:p>
            <a:pPr lvl="1"/>
            <a:r>
              <a:rPr lang="en-US" dirty="0"/>
              <a:t>Extracting structured data from natural language</a:t>
            </a:r>
          </a:p>
          <a:p>
            <a:pPr lvl="1"/>
            <a:r>
              <a:rPr lang="en-US" dirty="0"/>
              <a:t>Writing the equations of a model</a:t>
            </a:r>
          </a:p>
          <a:p>
            <a:pPr lvl="1"/>
            <a:r>
              <a:rPr lang="en-US" dirty="0"/>
              <a:t>Explaining the equations of a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80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AE27C-724A-6425-0C87-A995C13DC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208" y="-31423"/>
            <a:ext cx="5681792" cy="2140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33EDF-D3E0-4F75-E1B2-9CFD9949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24472"/>
            <a:ext cx="4710016" cy="2012828"/>
          </a:xfrm>
        </p:spPr>
        <p:txBody>
          <a:bodyPr/>
          <a:lstStyle/>
          <a:p>
            <a:r>
              <a:rPr lang="en-US" dirty="0"/>
              <a:t>INDRA assembles models from natural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81BFF-A83B-FA92-0223-B292DCD92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818035"/>
            <a:ext cx="4710016" cy="3287023"/>
          </a:xfrm>
        </p:spPr>
        <p:txBody>
          <a:bodyPr/>
          <a:lstStyle/>
          <a:p>
            <a:r>
              <a:rPr lang="en-US" dirty="0"/>
              <a:t>Scrape descriptions of molecular interactions from literature</a:t>
            </a:r>
          </a:p>
          <a:p>
            <a:r>
              <a:rPr lang="en-US" dirty="0"/>
              <a:t>Parse into structured format</a:t>
            </a:r>
          </a:p>
          <a:p>
            <a:r>
              <a:rPr lang="en-US" dirty="0"/>
              <a:t>Convert to “rules”</a:t>
            </a:r>
          </a:p>
          <a:p>
            <a:r>
              <a:rPr lang="en-US" dirty="0"/>
              <a:t>Build ODE model from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FEA61-FBC4-7710-AF34-EC02A3E2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616" y="2049436"/>
            <a:ext cx="6946642" cy="480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83E5-518C-4E07-78CE-CB2DCFD3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AlphaFold</a:t>
            </a:r>
            <a:r>
              <a:rPr lang="en-US" dirty="0"/>
              <a:t> for systems biology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EA855-E1C5-CEC4-2488-04CC31B68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3453223"/>
          </a:xfrm>
        </p:spPr>
        <p:txBody>
          <a:bodyPr/>
          <a:lstStyle/>
          <a:p>
            <a:r>
              <a:rPr lang="en-US" dirty="0"/>
              <a:t>We now have models (of varying accuracy) for all human proteins</a:t>
            </a:r>
          </a:p>
          <a:p>
            <a:endParaRPr lang="en-US" dirty="0"/>
          </a:p>
          <a:p>
            <a:r>
              <a:rPr lang="en-US" dirty="0"/>
              <a:t>What can we do with that?</a:t>
            </a:r>
          </a:p>
          <a:p>
            <a:endParaRPr lang="en-US" dirty="0"/>
          </a:p>
          <a:p>
            <a:r>
              <a:rPr lang="en-US" dirty="0"/>
              <a:t>“Structural Systems Biology”</a:t>
            </a:r>
          </a:p>
          <a:p>
            <a:pPr lvl="1"/>
            <a:r>
              <a:rPr lang="en-US" dirty="0"/>
              <a:t>Protein-protein/ligand interactions across whole proteome?</a:t>
            </a:r>
          </a:p>
          <a:p>
            <a:pPr lvl="1"/>
            <a:r>
              <a:rPr lang="en-US" dirty="0"/>
              <a:t>Kinetics of interactions?</a:t>
            </a:r>
          </a:p>
          <a:p>
            <a:pPr lvl="1"/>
            <a:r>
              <a:rPr lang="en-US" dirty="0"/>
              <a:t>In-silico mutational scanning?</a:t>
            </a:r>
          </a:p>
          <a:p>
            <a:pPr lvl="1"/>
            <a:r>
              <a:rPr lang="en-US" dirty="0"/>
              <a:t>Yes, maybe.</a:t>
            </a:r>
          </a:p>
        </p:txBody>
      </p:sp>
    </p:spTree>
    <p:extLst>
      <p:ext uri="{BB962C8B-B14F-4D97-AF65-F5344CB8AC3E}">
        <p14:creationId xmlns:p14="http://schemas.microsoft.com/office/powerpoint/2010/main" val="2406858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DD1F-B147-63C8-5800-57C96D5D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40" y="307236"/>
            <a:ext cx="4004000" cy="2179028"/>
          </a:xfrm>
        </p:spPr>
        <p:txBody>
          <a:bodyPr/>
          <a:lstStyle/>
          <a:p>
            <a:r>
              <a:rPr lang="en-US" sz="3600" dirty="0"/>
              <a:t>Can we predict binding energy with </a:t>
            </a:r>
            <a:r>
              <a:rPr lang="en-US" sz="3600" dirty="0" err="1"/>
              <a:t>AlphaFold</a:t>
            </a:r>
            <a:r>
              <a:rPr lang="en-US" sz="3600" dirty="0"/>
              <a:t> structures?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D41A0-C125-33A0-2B0D-64C380223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422388"/>
            <a:ext cx="4004000" cy="4284219"/>
          </a:xfrm>
        </p:spPr>
        <p:txBody>
          <a:bodyPr/>
          <a:lstStyle/>
          <a:p>
            <a:r>
              <a:rPr lang="en-US" b="1" i="1" dirty="0"/>
              <a:t>No, not yet</a:t>
            </a:r>
          </a:p>
          <a:p>
            <a:r>
              <a:rPr lang="en-US" sz="2400" dirty="0"/>
              <a:t>“We found that this approach predicts widespread promiscuity”</a:t>
            </a:r>
          </a:p>
          <a:p>
            <a:r>
              <a:rPr lang="en-US" sz="2400" dirty="0"/>
              <a:t>In vitro enzymatic activity for 12 proteins supported promiscuity, … this approach has weak predictive power in identifying true protein-ligand interaction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2116B-B818-1BCD-42BA-12AFAA36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507" y="2876554"/>
            <a:ext cx="6422832" cy="3981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0478E-DF67-7B00-F9E5-00E7553C7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7772400" cy="29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0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CF3B-1E70-1060-48F5-CCDA072A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76127"/>
            <a:ext cx="5611976" cy="2012828"/>
          </a:xfrm>
        </p:spPr>
        <p:txBody>
          <a:bodyPr/>
          <a:lstStyle/>
          <a:p>
            <a:r>
              <a:rPr lang="en-US" dirty="0" err="1"/>
              <a:t>AlphaFold</a:t>
            </a:r>
            <a:r>
              <a:rPr lang="en-US" dirty="0"/>
              <a:t> can learn which proteins form complexes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BD3D-B0C9-7122-0BD1-E310D02AF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57731"/>
            <a:ext cx="5611976" cy="4062620"/>
          </a:xfrm>
        </p:spPr>
        <p:txBody>
          <a:bodyPr/>
          <a:lstStyle/>
          <a:p>
            <a:r>
              <a:rPr lang="en-US" dirty="0"/>
              <a:t>Assemble known protein complexes </a:t>
            </a:r>
          </a:p>
          <a:p>
            <a:r>
              <a:rPr lang="en-US" dirty="0"/>
              <a:t>Run </a:t>
            </a:r>
            <a:r>
              <a:rPr lang="en-US" dirty="0" err="1"/>
              <a:t>RoseTTAFold+AlphaFold</a:t>
            </a:r>
            <a:r>
              <a:rPr lang="en-US" dirty="0"/>
              <a:t> with paired sequences</a:t>
            </a:r>
          </a:p>
          <a:p>
            <a:r>
              <a:rPr lang="en-US" dirty="0"/>
              <a:t>Then apply to all proteins with cancer-associated mutations</a:t>
            </a:r>
          </a:p>
          <a:p>
            <a:r>
              <a:rPr lang="en-US" dirty="0"/>
              <a:t>Identify binding surfaces and mutations in those residues</a:t>
            </a:r>
          </a:p>
          <a:p>
            <a:r>
              <a:rPr lang="en-US" b="1" i="1" dirty="0"/>
              <a:t>What affect does binding mutation have on phenotype?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9C760-9CCC-753B-C23D-B4AF8E862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872" y="2918"/>
            <a:ext cx="2233127" cy="2768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E0807-29F9-9AA3-B30F-7C699118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24" y="2970029"/>
            <a:ext cx="6027576" cy="3858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A4F01-97CB-E1A1-DFB9-1C06F602B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260" y="1789783"/>
            <a:ext cx="3234611" cy="1180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8EF6F-FA00-6CC3-FA27-595F35A26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261" y="108932"/>
            <a:ext cx="3234611" cy="15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928C-10D2-FAB3-1C06-DD25EB29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7F5F-2D1E-C0C5-E768-E5DB748D7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measurements of biomolecules</a:t>
            </a:r>
          </a:p>
          <a:p>
            <a:r>
              <a:rPr lang="en-US" dirty="0"/>
              <a:t>Can we infer how the biomolecules interact with each other?</a:t>
            </a:r>
          </a:p>
          <a:p>
            <a:endParaRPr lang="en-US" dirty="0"/>
          </a:p>
          <a:p>
            <a:r>
              <a:rPr lang="en-US" dirty="0"/>
              <a:t>Why do we care?</a:t>
            </a:r>
          </a:p>
          <a:p>
            <a:pPr lvl="1"/>
            <a:endParaRPr lang="en-US" dirty="0"/>
          </a:p>
          <a:p>
            <a:r>
              <a:rPr lang="en-US" dirty="0"/>
              <a:t>How might we do this?</a:t>
            </a:r>
          </a:p>
        </p:txBody>
      </p:sp>
      <p:pic>
        <p:nvPicPr>
          <p:cNvPr id="1026" name="Picture 2" descr="single-cell RNA-seq data portal">
            <a:extLst>
              <a:ext uri="{FF2B5EF4-FFF2-40B4-BE49-F238E27FC236}">
                <a16:creationId xmlns:a16="http://schemas.microsoft.com/office/drawing/2014/main" id="{D28ABB77-2713-9BD0-8765-55BA89261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86" y="3429000"/>
            <a:ext cx="2963021" cy="275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ontiers | The gene regulatory network for breast cancer: integrated  regulatory landscape of cancer hallmarks">
            <a:extLst>
              <a:ext uri="{FF2B5EF4-FFF2-40B4-BE49-F238E27FC236}">
                <a16:creationId xmlns:a16="http://schemas.microsoft.com/office/drawing/2014/main" id="{FEDC7887-A6B8-C390-5080-26A58C98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447" y="3480592"/>
            <a:ext cx="2648884" cy="2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B32689E-9673-D228-C1F0-68FCF4D408BF}"/>
              </a:ext>
            </a:extLst>
          </p:cNvPr>
          <p:cNvSpPr/>
          <p:nvPr/>
        </p:nvSpPr>
        <p:spPr>
          <a:xfrm>
            <a:off x="7926907" y="4553068"/>
            <a:ext cx="1194318" cy="37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6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1D4E-C06A-86EE-12B4-457967EE1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3986"/>
            <a:ext cx="10515600" cy="4046955"/>
          </a:xfrm>
        </p:spPr>
        <p:txBody>
          <a:bodyPr>
            <a:normAutofit/>
          </a:bodyPr>
          <a:lstStyle/>
          <a:p>
            <a:r>
              <a:rPr lang="en-US" dirty="0"/>
              <a:t>WGCNA = Weighted Gene Correlation Network Analysis</a:t>
            </a:r>
          </a:p>
          <a:p>
            <a:endParaRPr lang="en-US" dirty="0"/>
          </a:p>
          <a:p>
            <a:r>
              <a:rPr lang="en-US" u="sng" dirty="0"/>
              <a:t>Step 1 – Calculate correlation between all pairs of genes</a:t>
            </a:r>
          </a:p>
          <a:p>
            <a:r>
              <a:rPr lang="en-US" dirty="0"/>
              <a:t>Correlation - </a:t>
            </a:r>
          </a:p>
          <a:p>
            <a:r>
              <a:rPr lang="en-US" dirty="0"/>
              <a:t>E[(…)] = mean</a:t>
            </a:r>
          </a:p>
          <a:p>
            <a:r>
              <a:rPr lang="en-US" dirty="0" err="1"/>
              <a:t>σ</a:t>
            </a:r>
            <a:r>
              <a:rPr lang="en-US" dirty="0"/>
              <a:t> = variance</a:t>
            </a:r>
          </a:p>
          <a:p>
            <a:r>
              <a:rPr lang="en-US" dirty="0"/>
              <a:t>𝜇 = mean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1089B-3AA2-A6E4-AFFD-35E19E7D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772400" cy="2563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BD74C5-5C4F-C66E-5001-509EAB3B93A1}"/>
              </a:ext>
            </a:extLst>
          </p:cNvPr>
          <p:cNvSpPr/>
          <p:nvPr/>
        </p:nvSpPr>
        <p:spPr>
          <a:xfrm>
            <a:off x="2402430" y="2169570"/>
            <a:ext cx="1311966" cy="272616"/>
          </a:xfrm>
          <a:prstGeom prst="rect">
            <a:avLst/>
          </a:prstGeom>
          <a:solidFill>
            <a:srgbClr val="FFFF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BD094A-C884-C9E6-8602-4AB51D68B3ED}"/>
              </a:ext>
            </a:extLst>
          </p:cNvPr>
          <p:cNvSpPr/>
          <p:nvPr/>
        </p:nvSpPr>
        <p:spPr>
          <a:xfrm>
            <a:off x="4265306" y="1896954"/>
            <a:ext cx="538607" cy="227180"/>
          </a:xfrm>
          <a:prstGeom prst="rect">
            <a:avLst/>
          </a:prstGeom>
          <a:solidFill>
            <a:srgbClr val="FFFF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8FDE20-060B-2A64-E166-4748D7748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53"/>
          <a:stretch/>
        </p:blipFill>
        <p:spPr>
          <a:xfrm>
            <a:off x="2823186" y="4008994"/>
            <a:ext cx="7772400" cy="710694"/>
          </a:xfrm>
          <a:prstGeom prst="rect">
            <a:avLst/>
          </a:prstGeom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8004D19-A43A-890C-39F0-B167ED308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185808"/>
            <a:ext cx="3185728" cy="214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03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0F67-75EB-EE3E-11A2-DD866443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WGCNA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B3BBE-8C0C-0154-8016-71351045D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Step 2 – Define the network</a:t>
            </a:r>
          </a:p>
          <a:p>
            <a:r>
              <a:rPr lang="en-US" dirty="0"/>
              <a:t>For every correlation between two genes</a:t>
            </a:r>
          </a:p>
          <a:p>
            <a:pPr lvl="1"/>
            <a:r>
              <a:rPr lang="en-US" dirty="0"/>
              <a:t>Check if the correlation is above a threshold</a:t>
            </a:r>
          </a:p>
          <a:p>
            <a:pPr lvl="1"/>
            <a:r>
              <a:rPr lang="en-US" dirty="0"/>
              <a:t>If yes, then add an edge in the network between the genes</a:t>
            </a:r>
          </a:p>
          <a:p>
            <a:endParaRPr lang="en-US" dirty="0"/>
          </a:p>
          <a:p>
            <a:r>
              <a:rPr lang="en-US" dirty="0"/>
              <a:t>Example, threshold = .9</a:t>
            </a:r>
          </a:p>
          <a:p>
            <a:r>
              <a:rPr lang="en-US" dirty="0"/>
              <a:t>A, B = -0.01</a:t>
            </a:r>
          </a:p>
          <a:p>
            <a:r>
              <a:rPr lang="en-US" dirty="0"/>
              <a:t>B, C = -0.98</a:t>
            </a:r>
          </a:p>
          <a:p>
            <a:r>
              <a:rPr lang="en-US" dirty="0"/>
              <a:t>A, C = 0.91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B27A651-15ED-E43B-2A25-5D37AC2F2500}"/>
              </a:ext>
            </a:extLst>
          </p:cNvPr>
          <p:cNvSpPr/>
          <p:nvPr/>
        </p:nvSpPr>
        <p:spPr>
          <a:xfrm>
            <a:off x="3061252" y="5308727"/>
            <a:ext cx="1817441" cy="47394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threshold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D7793C-B6E5-C391-969A-935BF2C9DD0D}"/>
              </a:ext>
            </a:extLst>
          </p:cNvPr>
          <p:cNvSpPr/>
          <p:nvPr/>
        </p:nvSpPr>
        <p:spPr>
          <a:xfrm>
            <a:off x="5645426" y="4971727"/>
            <a:ext cx="540983" cy="540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7C5484-2233-2EBA-B2DB-9B0D11E2DEC3}"/>
              </a:ext>
            </a:extLst>
          </p:cNvPr>
          <p:cNvSpPr/>
          <p:nvPr/>
        </p:nvSpPr>
        <p:spPr>
          <a:xfrm>
            <a:off x="6149963" y="5703443"/>
            <a:ext cx="540983" cy="540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0AF20B-81FB-3D4F-6D6D-E5C26240C0B8}"/>
              </a:ext>
            </a:extLst>
          </p:cNvPr>
          <p:cNvSpPr/>
          <p:nvPr/>
        </p:nvSpPr>
        <p:spPr>
          <a:xfrm>
            <a:off x="5155090" y="5702497"/>
            <a:ext cx="540983" cy="540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575C99-C0DC-6F67-1571-55EE4EAD6E7F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6107184" y="5433485"/>
            <a:ext cx="122004" cy="34918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40C9EA-025D-52C2-A226-0E9DB1E3B6F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96073" y="5972989"/>
            <a:ext cx="453890" cy="9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81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76B9F-BA91-9A25-A2FD-574BC02C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69" y="249792"/>
            <a:ext cx="6648708" cy="3390771"/>
          </a:xfrm>
          <a:prstGeom prst="rect">
            <a:avLst/>
          </a:prstGeom>
        </p:spPr>
      </p:pic>
      <p:pic>
        <p:nvPicPr>
          <p:cNvPr id="3074" name="Picture 2" descr="Correlation - Wikipedia">
            <a:extLst>
              <a:ext uri="{FF2B5EF4-FFF2-40B4-BE49-F238E27FC236}">
                <a16:creationId xmlns:a16="http://schemas.microsoft.com/office/drawing/2014/main" id="{C0A06CF2-E2AA-85FC-7E01-5B5FC0BA7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11" y="3986471"/>
            <a:ext cx="6288378" cy="287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derstanding the difference between correlation and causation - of shark  attacks and ice cream sales">
            <a:extLst>
              <a:ext uri="{FF2B5EF4-FFF2-40B4-BE49-F238E27FC236}">
                <a16:creationId xmlns:a16="http://schemas.microsoft.com/office/drawing/2014/main" id="{F36A6086-F093-50F6-85C2-D07EA21B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3" y="565843"/>
            <a:ext cx="4724104" cy="289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57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8CB0D-A9C6-3AF9-3151-B3EF54FBC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3427"/>
            <a:ext cx="10515600" cy="3463536"/>
          </a:xfrm>
        </p:spPr>
        <p:txBody>
          <a:bodyPr>
            <a:normAutofit/>
          </a:bodyPr>
          <a:lstStyle/>
          <a:p>
            <a:r>
              <a:rPr lang="en-US" dirty="0"/>
              <a:t>Mutual Information – I(</a:t>
            </a:r>
            <a:r>
              <a:rPr lang="en-US" dirty="0" err="1"/>
              <a:t>x,y</a:t>
            </a:r>
            <a:r>
              <a:rPr lang="en-US" dirty="0"/>
              <a:t>) = H(x) + H(y) – H(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H(x) = entropy = </a:t>
            </a:r>
            <a:r>
              <a:rPr lang="en-US" dirty="0" err="1"/>
              <a:t>Σ</a:t>
            </a:r>
            <a:r>
              <a:rPr lang="en-US" dirty="0"/>
              <a:t> p(x)log(x)</a:t>
            </a:r>
          </a:p>
          <a:p>
            <a:r>
              <a:rPr lang="en-US" b="1" i="1" dirty="0"/>
              <a:t>I know one variable, how surprising is the other? </a:t>
            </a:r>
          </a:p>
          <a:p>
            <a:r>
              <a:rPr lang="en-US" dirty="0"/>
              <a:t>Compute mutual information for all pairs</a:t>
            </a:r>
          </a:p>
          <a:p>
            <a:r>
              <a:rPr lang="en-US" dirty="0"/>
              <a:t>Scramble the data, recompute mutual information</a:t>
            </a:r>
          </a:p>
          <a:p>
            <a:pPr lvl="1"/>
            <a:r>
              <a:rPr lang="en-US" dirty="0"/>
              <a:t>This gives threshold for significance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4E032-923B-25C8-E4B9-F400ACCD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93" y="12448"/>
            <a:ext cx="7772400" cy="2700979"/>
          </a:xfrm>
          <a:prstGeom prst="rect">
            <a:avLst/>
          </a:prstGeom>
        </p:spPr>
      </p:pic>
      <p:pic>
        <p:nvPicPr>
          <p:cNvPr id="4098" name="Picture 2" descr="Correlation pitfalls – Happier times with mutual information? – … And Out  Come the Systems | Käyttäytymisarkkitehtuuri">
            <a:extLst>
              <a:ext uri="{FF2B5EF4-FFF2-40B4-BE49-F238E27FC236}">
                <a16:creationId xmlns:a16="http://schemas.microsoft.com/office/drawing/2014/main" id="{0A73967E-E6DF-407A-0225-FE30E1FC8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080" y="0"/>
            <a:ext cx="3327919" cy="66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620DA7-0E86-25B9-3054-EECF1CC3DDD2}"/>
              </a:ext>
            </a:extLst>
          </p:cNvPr>
          <p:cNvSpPr txBox="1"/>
          <p:nvPr/>
        </p:nvSpPr>
        <p:spPr>
          <a:xfrm>
            <a:off x="9168883" y="6639933"/>
            <a:ext cx="29360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mattiheino.com</a:t>
            </a:r>
            <a:r>
              <a:rPr lang="en-US" sz="1050" dirty="0"/>
              <a:t>/2019/05/10/correlation/</a:t>
            </a:r>
          </a:p>
        </p:txBody>
      </p:sp>
    </p:spTree>
    <p:extLst>
      <p:ext uri="{BB962C8B-B14F-4D97-AF65-F5344CB8AC3E}">
        <p14:creationId xmlns:p14="http://schemas.microsoft.com/office/powerpoint/2010/main" val="333603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F5F1-D540-D815-DE8A-D0916BAE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ARACNE – Data Processing Inequality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8D033-A802-DC31-26E7-40F856F61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Confounders still problematic! </a:t>
            </a:r>
          </a:p>
          <a:p>
            <a:r>
              <a:rPr lang="en-US" dirty="0"/>
              <a:t>Data Processing Inequality (DPI)</a:t>
            </a:r>
          </a:p>
          <a:p>
            <a:r>
              <a:rPr lang="en-US" dirty="0"/>
              <a:t>I(A,B) &lt; min[I(A,C), I(B,C)]</a:t>
            </a:r>
          </a:p>
          <a:p>
            <a:pPr marL="0" indent="0">
              <a:buNone/>
            </a:pPr>
            <a:r>
              <a:rPr lang="en-US" dirty="0"/>
              <a:t>   if A and B are connected via C</a:t>
            </a:r>
          </a:p>
          <a:p>
            <a:r>
              <a:rPr lang="en-US" dirty="0"/>
              <a:t>Check all triangles, remove edges that don’t pass DPI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A2B5C9-9A78-918B-0ED5-1FDC962DBD94}"/>
              </a:ext>
            </a:extLst>
          </p:cNvPr>
          <p:cNvSpPr/>
          <p:nvPr/>
        </p:nvSpPr>
        <p:spPr>
          <a:xfrm>
            <a:off x="6985517" y="2021632"/>
            <a:ext cx="379445" cy="379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573621-EB0C-5F93-DF41-368C247EBC32}"/>
              </a:ext>
            </a:extLst>
          </p:cNvPr>
          <p:cNvSpPr/>
          <p:nvPr/>
        </p:nvSpPr>
        <p:spPr>
          <a:xfrm>
            <a:off x="6985517" y="2778740"/>
            <a:ext cx="379445" cy="379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84074-164F-F63F-12D8-E3A2B6E15FD0}"/>
              </a:ext>
            </a:extLst>
          </p:cNvPr>
          <p:cNvSpPr/>
          <p:nvPr/>
        </p:nvSpPr>
        <p:spPr>
          <a:xfrm>
            <a:off x="7815940" y="2376244"/>
            <a:ext cx="379445" cy="379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4AF6C0-A534-2311-98FD-9B5F895C2403}"/>
              </a:ext>
            </a:extLst>
          </p:cNvPr>
          <p:cNvCxnSpPr>
            <a:cxnSpLocks/>
            <a:stCxn id="11" idx="1"/>
            <a:endCxn id="9" idx="6"/>
          </p:cNvCxnSpPr>
          <p:nvPr/>
        </p:nvCxnSpPr>
        <p:spPr>
          <a:xfrm flipH="1" flipV="1">
            <a:off x="7364962" y="2211355"/>
            <a:ext cx="506546" cy="220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88BE5-6ADC-EF0F-D630-7945D3B9A6D7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7364962" y="2700121"/>
            <a:ext cx="506546" cy="26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107080-3CFD-8F58-7103-4F22B5641664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7175240" y="2401077"/>
            <a:ext cx="0" cy="377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24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2B522-F780-E7A2-96C6-EE536512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714"/>
            <a:ext cx="4964113" cy="25756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FAD24-466A-2C4E-A75F-DB125B857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36921"/>
            <a:ext cx="553616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How does co-expression network change between healthy and cancerous tissue?</a:t>
            </a:r>
          </a:p>
          <a:p>
            <a:r>
              <a:rPr lang="en-US" sz="2000" dirty="0"/>
              <a:t>Applied </a:t>
            </a:r>
            <a:r>
              <a:rPr lang="en-US" sz="2000" dirty="0" err="1"/>
              <a:t>ARACNe</a:t>
            </a:r>
            <a:r>
              <a:rPr lang="en-US" sz="2000" dirty="0"/>
              <a:t> to database of cancer gene expression data, subset to lung cancer</a:t>
            </a:r>
          </a:p>
          <a:p>
            <a:pPr lvl="1"/>
            <a:r>
              <a:rPr lang="en-US" sz="1600" dirty="0"/>
              <a:t>Genomic Data Commons database </a:t>
            </a:r>
            <a:r>
              <a:rPr lang="en-US" sz="1600" dirty="0">
                <a:hlinkClick r:id="rId3"/>
              </a:rPr>
              <a:t>https://portal.gdc.cancer.gov/</a:t>
            </a:r>
            <a:endParaRPr lang="en-US" sz="1600" dirty="0"/>
          </a:p>
          <a:p>
            <a:r>
              <a:rPr lang="en-US" sz="2000" dirty="0"/>
              <a:t>“In the tumor [networks], components are formed mostly by genes from the same chromosome”</a:t>
            </a:r>
          </a:p>
          <a:p>
            <a:r>
              <a:rPr lang="en-US" sz="2000" dirty="0"/>
              <a:t>Tumor networks are constrained to only interactions on the same chromosome and karyotype band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D6E124-4A50-D4A2-6959-CF9E69A5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30" y="0"/>
            <a:ext cx="6389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3D1D2-8A42-6D46-F551-51708224AEB7}"/>
              </a:ext>
            </a:extLst>
          </p:cNvPr>
          <p:cNvSpPr txBox="1"/>
          <p:nvPr/>
        </p:nvSpPr>
        <p:spPr>
          <a:xfrm>
            <a:off x="0" y="6611779"/>
            <a:ext cx="39359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www.frontiersin.org</a:t>
            </a:r>
            <a:r>
              <a:rPr lang="en-US" sz="1000" dirty="0"/>
              <a:t>/articles/10.3389/fgene.2021.625741/full</a:t>
            </a:r>
          </a:p>
        </p:txBody>
      </p:sp>
    </p:spTree>
    <p:extLst>
      <p:ext uri="{BB962C8B-B14F-4D97-AF65-F5344CB8AC3E}">
        <p14:creationId xmlns:p14="http://schemas.microsoft.com/office/powerpoint/2010/main" val="31667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1060</Words>
  <Application>Microsoft Office PowerPoint</Application>
  <PresentationFormat>Widescreen</PresentationFormat>
  <Paragraphs>168</Paragraphs>
  <Slides>26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Next Generation Methods for Model Construction</vt:lpstr>
      <vt:lpstr>Outline for today</vt:lpstr>
      <vt:lpstr>Network Reconstruction</vt:lpstr>
      <vt:lpstr>PowerPoint Presentation</vt:lpstr>
      <vt:lpstr>WGCNA</vt:lpstr>
      <vt:lpstr>PowerPoint Presentation</vt:lpstr>
      <vt:lpstr>PowerPoint Presentation</vt:lpstr>
      <vt:lpstr>ARACNE – Data Processing Inequality</vt:lpstr>
      <vt:lpstr>PowerPoint Presentation</vt:lpstr>
      <vt:lpstr>PowerPoint Presentation</vt:lpstr>
      <vt:lpstr>Questions?</vt:lpstr>
      <vt:lpstr>PowerPoint Presentation</vt:lpstr>
      <vt:lpstr>MC-Boomer Workflow</vt:lpstr>
      <vt:lpstr>Boolean Models</vt:lpstr>
      <vt:lpstr>PowerPoint Presentation</vt:lpstr>
      <vt:lpstr>MC-Boomer for the Segment Polarity Network (SPN)</vt:lpstr>
      <vt:lpstr>MC-Boomer gener</vt:lpstr>
      <vt:lpstr>Motif Analysis of Segment Polarity Network</vt:lpstr>
      <vt:lpstr>An alternative hypothesis for Cubitus Interruptus</vt:lpstr>
      <vt:lpstr>Brief pause for questions</vt:lpstr>
      <vt:lpstr>Cutting edge methods for ODE modeling</vt:lpstr>
      <vt:lpstr>Large Language Models</vt:lpstr>
      <vt:lpstr>INDRA assembles models from natural language</vt:lpstr>
      <vt:lpstr>AlphaFold for systems biology</vt:lpstr>
      <vt:lpstr>Can we predict binding energy with AlphaFold structures?</vt:lpstr>
      <vt:lpstr>AlphaFold can learn which proteins form complexes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Methods for Model Construction</dc:title>
  <dc:creator>Glazer, Bryan</dc:creator>
  <cp:lastModifiedBy>Glazer, Bryan</cp:lastModifiedBy>
  <cp:revision>3</cp:revision>
  <dcterms:created xsi:type="dcterms:W3CDTF">2023-04-06T15:33:50Z</dcterms:created>
  <dcterms:modified xsi:type="dcterms:W3CDTF">2023-04-11T15:07:27Z</dcterms:modified>
</cp:coreProperties>
</file>